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83" r:id="rId21"/>
    <p:sldId id="275" r:id="rId22"/>
    <p:sldId id="277" r:id="rId23"/>
    <p:sldId id="278" r:id="rId24"/>
    <p:sldId id="281" r:id="rId25"/>
    <p:sldId id="282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 autoAdjust="0"/>
    <p:restoredTop sz="94224" autoAdjust="0"/>
  </p:normalViewPr>
  <p:slideViewPr>
    <p:cSldViewPr>
      <p:cViewPr varScale="1">
        <p:scale>
          <a:sx n="110" d="100"/>
          <a:sy n="110" d="100"/>
        </p:scale>
        <p:origin x="-10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Skenario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Skenario 2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Skenario 3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Skenario 4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445888"/>
        <c:axId val="133464064"/>
      </c:barChart>
      <c:catAx>
        <c:axId val="133445888"/>
        <c:scaling>
          <c:orientation val="minMax"/>
        </c:scaling>
        <c:delete val="0"/>
        <c:axPos val="b"/>
        <c:majorTickMark val="out"/>
        <c:minorTickMark val="none"/>
        <c:tickLblPos val="nextTo"/>
        <c:crossAx val="133464064"/>
        <c:crosses val="autoZero"/>
        <c:auto val="1"/>
        <c:lblAlgn val="ctr"/>
        <c:lblOffset val="100"/>
        <c:noMultiLvlLbl val="0"/>
      </c:catAx>
      <c:valAx>
        <c:axId val="133464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34458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896191795470021"/>
          <c:y val="0.35546004242633006"/>
          <c:w val="0.15795166229221347"/>
          <c:h val="0.3115279554870422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BEAE-C77E-4ABB-ABB8-1260C41C16EB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E05B-A556-47DB-AD44-8879DE2203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E05B-A556-47DB-AD44-8879DE22031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8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3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7914-F6C4-496E-A8DD-2DB4DE42C195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09800" y="0"/>
            <a:ext cx="6934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610600" cy="2667000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Integrasi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Ekstraksi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Fitur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Statis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Dinamis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Pada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Gerakan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Tangan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Menggunakan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Kinect 2.0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Untuk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Mengenali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Bahasa </a:t>
            </a:r>
            <a:r>
              <a:rPr 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Isyarat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 Indonesia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5181600"/>
            <a:ext cx="3200400" cy="1219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Ignatius Benedict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eelawadee UI Semilight" pitchFamily="34" charset="-34"/>
                <a:cs typeface="Leelawadee UI Semilight" pitchFamily="34" charset="-34"/>
              </a:rPr>
              <a:t>5113100044</a:t>
            </a:r>
            <a:endParaRPr lang="en-GB" dirty="0">
              <a:solidFill>
                <a:schemeClr val="bg1">
                  <a:lumMod val="50000"/>
                </a:schemeClr>
              </a:solidFill>
              <a:latin typeface="Leelawadee UI Semilight" pitchFamily="34" charset="-34"/>
              <a:cs typeface="Leelawadee UI Semilight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5562600"/>
            <a:ext cx="42672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381000"/>
            <a:ext cx="5029200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5029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72400" y="5562600"/>
            <a:ext cx="9144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0"/>
            <a:ext cx="45719" cy="5829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41081" y="5562600"/>
            <a:ext cx="45719" cy="1295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987"/>
            <a:ext cx="9144001" cy="6855125"/>
            <a:chOff x="0" y="-2987"/>
            <a:chExt cx="9144001" cy="6855125"/>
          </a:xfrm>
        </p:grpSpPr>
        <p:sp>
          <p:nvSpPr>
            <p:cNvPr id="12" name="Rectangle 11"/>
            <p:cNvSpPr/>
            <p:nvPr/>
          </p:nvSpPr>
          <p:spPr>
            <a:xfrm>
              <a:off x="0" y="-2987"/>
              <a:ext cx="8229601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86132" y="1416554"/>
              <a:ext cx="7957869" cy="8694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67600" y="2514600"/>
              <a:ext cx="381000" cy="433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43700" y="4238940"/>
              <a:ext cx="190500" cy="2613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29350" y="5334000"/>
              <a:ext cx="95250" cy="151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4572001"/>
              <a:ext cx="6858000" cy="1523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800000" flipV="1">
              <a:off x="285748" y="1"/>
              <a:ext cx="190502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0800000" flipV="1">
              <a:off x="761999" y="2986"/>
              <a:ext cx="95252" cy="2511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E:\Kuliah\TUGAS AKHIR\TABI\BAHAN BUKU\Kuantisasi Fitur dinam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96" y="4134036"/>
            <a:ext cx="2286000" cy="24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367912" y="1524000"/>
            <a:ext cx="1463541" cy="666815"/>
            <a:chOff x="1066800" y="1676400"/>
            <a:chExt cx="1463541" cy="666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066800" y="1676400"/>
                  <a:ext cx="14635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1676400"/>
                  <a:ext cx="1451488" cy="33028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66800" y="2035438"/>
                  <a:ext cx="14589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∆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 </m:t>
                        </m:r>
                        <m:sSub>
                          <m:sSub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86132" y="2432198"/>
                <a:ext cx="5043218" cy="1606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400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/>
                                    </a:rPr>
                                    <m:t>+180,  ∆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/>
                                    </a:rPr>
                                    <m:t>+360,  ∆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b="0" i="0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/>
                                    </a:rPr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/>
                                    </a:rPr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&gt;0</m:t>
                                  </m:r>
                                </m:e>
                              </m:func>
                              <m:r>
                                <a:rPr lang="en-US" sz="1400" i="1">
                                  <a:latin typeface="Cambria Math"/>
                                </a:rPr>
                                <m:t>, ∆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32" y="2432198"/>
                <a:ext cx="5043218" cy="16064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111027"/>
                  </p:ext>
                </p:extLst>
              </p:nvPr>
            </p:nvGraphicFramePr>
            <p:xfrm>
              <a:off x="3901440" y="46482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Rule No.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9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90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=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314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269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224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179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134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89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44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111027"/>
                  </p:ext>
                </p:extLst>
              </p:nvPr>
            </p:nvGraphicFramePr>
            <p:xfrm>
              <a:off x="3901440" y="46482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63270"/>
                    <a:gridCol w="1282700"/>
                    <a:gridCol w="834390"/>
                  </a:tblGrid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Rule No.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6087" r="-64929" b="-9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131818" r="-64929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21739" r="-64929" b="-7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336364" r="-64929" b="-6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417391" r="-64929" b="-5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540909" r="-64929" b="-4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613043" r="-6492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745455" r="-64929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808696" r="-64929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950000" r="-649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0491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5866"/>
            <a:ext cx="9144001" cy="6863869"/>
            <a:chOff x="0" y="-5866"/>
            <a:chExt cx="9144001" cy="6863869"/>
          </a:xfrm>
        </p:grpSpPr>
        <p:sp>
          <p:nvSpPr>
            <p:cNvPr id="10" name="Isosceles Triangle 9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16200000">
              <a:off x="3809998" y="1524001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066800"/>
              <a:ext cx="6781801" cy="480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/>
            <p:cNvSpPr/>
            <p:nvPr/>
          </p:nvSpPr>
          <p:spPr>
            <a:xfrm rot="5400000">
              <a:off x="5181600" y="2667000"/>
              <a:ext cx="4800600" cy="1600200"/>
            </a:xfrm>
            <a:prstGeom prst="triangle">
              <a:avLst>
                <a:gd name="adj" fmla="val 5024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391401" cy="1066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Antarmuka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6146" name="Picture 2" descr="E:\Kuliah\TUGAS AKHIR\TABI\BAHAN BUKU\Aplikasi\Penulis\0. Prep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38842"/>
            <a:ext cx="6248400" cy="38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029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52400"/>
            <a:ext cx="685799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BankGothic Lt BT" pitchFamily="34" charset="0"/>
              </a:rPr>
              <a:t>Implementasi</a:t>
            </a:r>
            <a:r>
              <a:rPr lang="en-US" b="1" dirty="0" smtClean="0">
                <a:latin typeface="BankGothic Lt BT" pitchFamily="34" charset="0"/>
              </a:rPr>
              <a:t> :</a:t>
            </a:r>
            <a:r>
              <a:rPr lang="en-US" b="1" dirty="0"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Ekstraksi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Fitur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7171" name="Picture 3" descr="E:\Kuliah\TUGAS AKHIR\TABI\BAHAN BUKU\Flowchart Ekstraksi Fitur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90675"/>
            <a:ext cx="5257801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 flipH="1" flipV="1">
            <a:off x="8001000" y="0"/>
            <a:ext cx="1143000" cy="6852138"/>
            <a:chOff x="0" y="0"/>
            <a:chExt cx="914400" cy="6400800"/>
          </a:xfrm>
        </p:grpSpPr>
        <p:sp>
          <p:nvSpPr>
            <p:cNvPr id="13" name="Isosceles Triangle 1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143000" cy="6852138"/>
            <a:chOff x="0" y="0"/>
            <a:chExt cx="914400" cy="6400800"/>
          </a:xfrm>
        </p:grpSpPr>
        <p:sp>
          <p:nvSpPr>
            <p:cNvPr id="3" name="Isosceles Triangle 2"/>
            <p:cNvSpPr/>
            <p:nvPr/>
          </p:nvSpPr>
          <p:spPr>
            <a:xfrm rot="5400000">
              <a:off x="-76200" y="76200"/>
              <a:ext cx="1066800" cy="9144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-76200" y="5410200"/>
              <a:ext cx="1066800" cy="9144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-76200" y="4343400"/>
              <a:ext cx="1066800" cy="9144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-76200" y="1143000"/>
              <a:ext cx="1066800" cy="914400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76200" y="2209800"/>
              <a:ext cx="1066800" cy="914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76200" y="3276600"/>
              <a:ext cx="1066800" cy="9144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62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-6478" y="0"/>
            <a:ext cx="9150478" cy="6858001"/>
            <a:chOff x="-6478" y="0"/>
            <a:chExt cx="9150478" cy="6858001"/>
          </a:xfrm>
        </p:grpSpPr>
        <p:sp>
          <p:nvSpPr>
            <p:cNvPr id="11" name="Isosceles Triangle 10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-6478" y="1676400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483478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Implementasi</a:t>
            </a:r>
            <a:r>
              <a:rPr lang="en-US" b="1" dirty="0" smtClean="0"/>
              <a:t> : </a:t>
            </a:r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Statis</a:t>
            </a:r>
            <a:endParaRPr lang="en-GB" b="1" dirty="0"/>
          </a:p>
        </p:txBody>
      </p:sp>
      <p:pic>
        <p:nvPicPr>
          <p:cNvPr id="2049" name="Picture 1" descr="E:\Kuliah\TUGAS AKHIR\TABI\BAHAN BUKU\kinectskele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6" y="1680714"/>
            <a:ext cx="3791938" cy="30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1752600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41197"/>
              </p:ext>
            </p:extLst>
          </p:nvPr>
        </p:nvGraphicFramePr>
        <p:xfrm>
          <a:off x="2672341" y="4945203"/>
          <a:ext cx="3847465" cy="170688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82065"/>
                <a:gridCol w="1282700"/>
                <a:gridCol w="1282700"/>
              </a:tblGrid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Vektor2 (</a:t>
                      </a:r>
                      <a:r>
                        <a:rPr lang="en-US" sz="1400" dirty="0" err="1">
                          <a:effectLst/>
                        </a:rPr>
                        <a:t>x,y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Sudut</a:t>
                      </a:r>
                      <a:r>
                        <a:rPr lang="en-US" sz="1400" dirty="0">
                          <a:effectLst/>
                        </a:rPr>
                        <a:t> (float)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Jarak (float)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 -&gt; ER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SR – ER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HR –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ER -&gt;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SR – ER – WR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WR -&gt; HR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ER – WR – HR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SL -&gt; EL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∠</a:t>
                      </a:r>
                      <a:r>
                        <a:rPr lang="en-US" sz="1400" dirty="0">
                          <a:effectLst/>
                        </a:rPr>
                        <a:t> SS – SL – EL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 -&gt; WL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∠ SL – EL – WL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WL -&gt; HL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∠ EL – WL –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HR -&gt; HL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13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595689" y="2452242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619500" y="28194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609978" y="313372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962400" y="3228529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1485896" y="246176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1460558" y="2834444"/>
            <a:ext cx="155463" cy="150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447800" y="3152778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114430" y="3243267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609726" y="2214563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01923" y="1992868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4.5.6.7.8.9.10.11.20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291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6478" y="0"/>
            <a:ext cx="9150478" cy="6858001"/>
            <a:chOff x="-6478" y="0"/>
            <a:chExt cx="9150478" cy="6858001"/>
          </a:xfrm>
        </p:grpSpPr>
        <p:sp>
          <p:nvSpPr>
            <p:cNvPr id="8" name="Isosceles Triangle 7"/>
            <p:cNvSpPr/>
            <p:nvPr/>
          </p:nvSpPr>
          <p:spPr>
            <a:xfrm rot="16200000" flipH="1">
              <a:off x="2283070" y="2932"/>
              <a:ext cx="6858000" cy="685213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-9409" y="2931"/>
              <a:ext cx="6858000" cy="685213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flipV="1">
              <a:off x="0" y="0"/>
              <a:ext cx="9144000" cy="6852138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-6478" y="1680714"/>
              <a:ext cx="9144000" cy="5177286"/>
            </a:xfrm>
            <a:prstGeom prst="triangle">
              <a:avLst>
                <a:gd name="adj" fmla="val 5025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72" y="152400"/>
            <a:ext cx="72771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Implementasi</a:t>
            </a:r>
            <a:r>
              <a:rPr lang="en-US" b="1" dirty="0" smtClean="0"/>
              <a:t> : </a:t>
            </a:r>
            <a:r>
              <a:rPr lang="en-US" b="1" dirty="0" err="1" smtClean="0"/>
              <a:t>Ekstraksi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Dinamis</a:t>
            </a:r>
            <a:endParaRPr lang="en-GB" b="1" dirty="0"/>
          </a:p>
        </p:txBody>
      </p:sp>
      <p:pic>
        <p:nvPicPr>
          <p:cNvPr id="3" name="Picture 1" descr="E:\Kuliah\TUGAS AKHIR\TABI\BAHAN BUKU\kinectskele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82623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39669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25578"/>
              </p:ext>
            </p:extLst>
          </p:nvPr>
        </p:nvGraphicFramePr>
        <p:xfrm>
          <a:off x="2867956" y="5181600"/>
          <a:ext cx="3560763" cy="10668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284"/>
                <a:gridCol w="1568479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Indeks Fitur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Kuantisasi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1 s.d. 18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Kuantisasi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19 s.d. 36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Posisi Tangan Kiri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Fitur ke 37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>
                          <a:effectLst/>
                        </a:rPr>
                        <a:t>Posisi Tangan Kanan</a:t>
                      </a:r>
                      <a:endParaRPr lang="en-GB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Fitur ke 38</a:t>
                      </a:r>
                      <a:endParaRPr lang="en-GB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14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1591574" y="2667000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302478" y="2294626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962400" y="323490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066800" y="3250722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410200" y="200149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1.2.7.11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510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-5862"/>
            <a:ext cx="9144000" cy="6863862"/>
            <a:chOff x="0" y="-5862"/>
            <a:chExt cx="9144000" cy="6863862"/>
          </a:xfrm>
        </p:grpSpPr>
        <p:sp>
          <p:nvSpPr>
            <p:cNvPr id="20" name="Rectangle 19"/>
            <p:cNvSpPr/>
            <p:nvPr/>
          </p:nvSpPr>
          <p:spPr>
            <a:xfrm>
              <a:off x="0" y="-5862"/>
              <a:ext cx="7162800" cy="44254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90800" y="2819400"/>
              <a:ext cx="6553200" cy="4038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8200" y="-5862"/>
              <a:ext cx="685800" cy="6857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6324600"/>
              <a:ext cx="25908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5029200" cy="1743808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ISOCTEUR" pitchFamily="49" charset="0"/>
              </a:rPr>
              <a:t>Training Data</a:t>
            </a:r>
            <a:endParaRPr lang="en-GB" sz="6600" b="1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0" y="2974868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Proses Training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Statis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Dinamis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016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5334000" cy="1143000"/>
          </a:xfrm>
        </p:spPr>
        <p:txBody>
          <a:bodyPr/>
          <a:lstStyle/>
          <a:p>
            <a:r>
              <a:rPr lang="en-US" b="1" dirty="0" err="1" smtClean="0"/>
              <a:t>Klasifikasi</a:t>
            </a:r>
            <a:r>
              <a:rPr lang="en-US" b="1" dirty="0" smtClean="0"/>
              <a:t> </a:t>
            </a:r>
            <a:r>
              <a:rPr lang="en-US" b="1" dirty="0" err="1" smtClean="0"/>
              <a:t>Fitur</a:t>
            </a:r>
            <a:r>
              <a:rPr lang="en-US" b="1" dirty="0" smtClean="0"/>
              <a:t> </a:t>
            </a:r>
            <a:r>
              <a:rPr lang="en-US" b="1" dirty="0" err="1" smtClean="0"/>
              <a:t>Statis</a:t>
            </a:r>
            <a:endParaRPr lang="en-GB" b="1" dirty="0"/>
          </a:p>
        </p:txBody>
      </p:sp>
      <p:pic>
        <p:nvPicPr>
          <p:cNvPr id="10242" name="Picture 2" descr="E:\Kuliah\TUGAS AKHIR\TABI\BAHAN BUKU\Decision Tree 10 Sta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886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96200" y="0"/>
            <a:ext cx="1447800" cy="6852138"/>
            <a:chOff x="7696200" y="0"/>
            <a:chExt cx="1447800" cy="6852138"/>
          </a:xfrm>
        </p:grpSpPr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69620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560055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62" y="1"/>
            <a:ext cx="9136184" cy="1143000"/>
            <a:chOff x="5862" y="1"/>
            <a:chExt cx="9136184" cy="1143000"/>
          </a:xfrm>
        </p:grpSpPr>
        <p:sp>
          <p:nvSpPr>
            <p:cNvPr id="23" name="Isosceles Triangle 22"/>
            <p:cNvSpPr/>
            <p:nvPr/>
          </p:nvSpPr>
          <p:spPr>
            <a:xfrm rot="10800000">
              <a:off x="6858000" y="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8000023" y="1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 rot="5400000">
              <a:off x="2860431" y="-2854568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Klasifikasi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Fitur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Dinamis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369166"/>
              </p:ext>
            </p:extLst>
          </p:nvPr>
        </p:nvGraphicFramePr>
        <p:xfrm>
          <a:off x="381000" y="2514600"/>
          <a:ext cx="854498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Visio" r:id="rId3" imgW="23907839" imgH="7886523" progId="Visio.Drawing.15">
                  <p:embed/>
                </p:oleObj>
              </mc:Choice>
              <mc:Fallback>
                <p:oleObj name="Visio" r:id="rId3" imgW="23907839" imgH="78865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14600"/>
                        <a:ext cx="8544983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-976" y="5715000"/>
            <a:ext cx="9144976" cy="1143001"/>
            <a:chOff x="-976" y="5715000"/>
            <a:chExt cx="9144976" cy="1143001"/>
          </a:xfrm>
        </p:grpSpPr>
        <p:grpSp>
          <p:nvGrpSpPr>
            <p:cNvPr id="6" name="Group 5"/>
            <p:cNvGrpSpPr/>
            <p:nvPr/>
          </p:nvGrpSpPr>
          <p:grpSpPr>
            <a:xfrm rot="5400000" flipH="1" flipV="1">
              <a:off x="5146431" y="2860431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 rot="10800000" flipH="1" flipV="1">
              <a:off x="1141047" y="5715001"/>
              <a:ext cx="1142023" cy="11430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0800000" flipH="1" flipV="1">
              <a:off x="-976" y="5715000"/>
              <a:ext cx="1142023" cy="1143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990098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18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Implementasi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 </a:t>
            </a:r>
            <a:b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</a:b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Testing Data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1266" name="Picture 2" descr="E:\Kuliah\TUGAS AKHIR\TABI\BAHAN BUKU\Flowchart Testing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24000"/>
            <a:ext cx="267466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4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712058"/>
            <a:ext cx="24384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3074075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5x </a:t>
            </a:r>
          </a:p>
          <a:p>
            <a:r>
              <a:rPr lang="en-US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dilakukkan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dijadikan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dipisahkan</a:t>
            </a:r>
            <a:r>
              <a:rPr lang="en-US" dirty="0" smtClean="0"/>
              <a:t>.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19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48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096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G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D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P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R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E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N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T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0"/>
            <a:ext cx="8077200" cy="6858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smtClean="0"/>
              <a:t>Bahasa </a:t>
            </a:r>
            <a:r>
              <a:rPr lang="en-US" sz="1400" dirty="0" err="1" smtClean="0"/>
              <a:t>Isyarat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Rumusan</a:t>
            </a:r>
            <a:r>
              <a:rPr lang="en-US" sz="1400" dirty="0" smtClean="0"/>
              <a:t> </a:t>
            </a:r>
            <a:r>
              <a:rPr lang="en-US" sz="1400" dirty="0" err="1" smtClean="0"/>
              <a:t>Masalah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6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Tujuan</a:t>
            </a:r>
            <a:r>
              <a:rPr lang="en-US" sz="1400" dirty="0" smtClean="0"/>
              <a:t> &amp; </a:t>
            </a:r>
            <a:r>
              <a:rPr lang="en-US" sz="1400" dirty="0" err="1" smtClean="0"/>
              <a:t>Manfaat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7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Gerakan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dirty="0" err="1" smtClean="0"/>
              <a:t>Isyarat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8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/>
              <a:t>Ekstraksi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 smtClean="0"/>
              <a:t>Statis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9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/>
              <a:t>Ekstraksi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 smtClean="0"/>
              <a:t>Dinamis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10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/>
              <a:t>Implementasi</a:t>
            </a:r>
            <a:r>
              <a:rPr lang="en-US" sz="1400" dirty="0"/>
              <a:t> : </a:t>
            </a:r>
            <a:r>
              <a:rPr lang="en-US" sz="1400" dirty="0" err="1" smtClean="0"/>
              <a:t>Antarmuka</a:t>
            </a:r>
            <a:r>
              <a:rPr lang="en-US" sz="1600" u="dotted" dirty="0" smtClean="0"/>
              <a:t>						</a:t>
            </a:r>
            <a:r>
              <a:rPr lang="en-US" sz="1400" dirty="0" smtClean="0"/>
              <a:t>11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/>
              <a:t>Implementasi</a:t>
            </a:r>
            <a:r>
              <a:rPr lang="en-US" sz="1400" dirty="0"/>
              <a:t> : </a:t>
            </a:r>
            <a:r>
              <a:rPr lang="en-US" sz="1400" dirty="0" err="1"/>
              <a:t>Ekstraksi</a:t>
            </a:r>
            <a:r>
              <a:rPr lang="en-US" sz="1400" dirty="0"/>
              <a:t> </a:t>
            </a:r>
            <a:r>
              <a:rPr lang="en-US" sz="1400" dirty="0" err="1" smtClean="0"/>
              <a:t>Fitur</a:t>
            </a:r>
            <a:r>
              <a:rPr lang="en-US" sz="1600" u="dotted" dirty="0" smtClean="0"/>
              <a:t>						</a:t>
            </a:r>
            <a:r>
              <a:rPr lang="en-US" sz="1400" dirty="0" smtClean="0"/>
              <a:t>12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/>
              <a:t>Training Data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15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Klasifikasi</a:t>
            </a:r>
            <a:r>
              <a:rPr lang="en-US" sz="1400" dirty="0" smtClean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 smtClean="0"/>
              <a:t>Statis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16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cs typeface="Arial" pitchFamily="34" charset="0"/>
              </a:rPr>
              <a:t>Klasifikasi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Fitur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 smtClean="0">
                <a:cs typeface="Arial" pitchFamily="34" charset="0"/>
              </a:rPr>
              <a:t>Dinamis</a:t>
            </a:r>
            <a:r>
              <a:rPr lang="en-US" sz="1600" u="dotted" dirty="0" smtClean="0">
                <a:cs typeface="Arial" pitchFamily="34" charset="0"/>
              </a:rPr>
              <a:t>							</a:t>
            </a:r>
            <a:r>
              <a:rPr lang="en-US" sz="1400" dirty="0" smtClean="0">
                <a:cs typeface="Arial" pitchFamily="34" charset="0"/>
              </a:rPr>
              <a:t>17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/>
              <a:t>Implementasi</a:t>
            </a:r>
            <a:r>
              <a:rPr lang="en-US" sz="1400" dirty="0"/>
              <a:t> </a:t>
            </a:r>
            <a:r>
              <a:rPr lang="en-US" sz="1400" dirty="0" smtClean="0"/>
              <a:t>: Testing Data</a:t>
            </a:r>
            <a:r>
              <a:rPr lang="en-US" sz="1600" u="dotted" dirty="0" smtClean="0"/>
              <a:t>						</a:t>
            </a:r>
            <a:r>
              <a:rPr lang="en-US" sz="1400" dirty="0" smtClean="0"/>
              <a:t>18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Uji</a:t>
            </a:r>
            <a:r>
              <a:rPr lang="en-US" sz="1400" dirty="0" smtClean="0"/>
              <a:t> </a:t>
            </a:r>
            <a:r>
              <a:rPr lang="en-US" sz="1400" dirty="0" err="1" smtClean="0"/>
              <a:t>Coba</a:t>
            </a:r>
            <a:r>
              <a:rPr lang="en-US" sz="1600" u="dotted" dirty="0" smtClean="0"/>
              <a:t>								</a:t>
            </a:r>
            <a:r>
              <a:rPr lang="en-US" sz="1400" dirty="0" smtClean="0"/>
              <a:t>19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Uji</a:t>
            </a:r>
            <a:r>
              <a:rPr lang="en-US" sz="1400" dirty="0" smtClean="0"/>
              <a:t> </a:t>
            </a:r>
            <a:r>
              <a:rPr lang="en-US" sz="1400" dirty="0" err="1" smtClean="0"/>
              <a:t>Coba</a:t>
            </a:r>
            <a:r>
              <a:rPr lang="en-US" sz="1400" dirty="0" smtClean="0"/>
              <a:t> </a:t>
            </a:r>
            <a:r>
              <a:rPr lang="en-US" sz="1400" dirty="0" err="1" smtClean="0"/>
              <a:t>Penguji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21</a:t>
            </a:r>
            <a:endParaRPr lang="en-US" sz="14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/>
              <a:t>Video </a:t>
            </a:r>
            <a:r>
              <a:rPr lang="en-US" sz="1400" dirty="0" err="1" smtClean="0"/>
              <a:t>Percobaan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22</a:t>
            </a:r>
            <a:endParaRPr lang="en-US" sz="14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Uji</a:t>
            </a:r>
            <a:r>
              <a:rPr lang="en-US" sz="1400" dirty="0" smtClean="0"/>
              <a:t> </a:t>
            </a:r>
            <a:r>
              <a:rPr lang="en-US" sz="1400" dirty="0" err="1" smtClean="0"/>
              <a:t>Coba</a:t>
            </a:r>
            <a:r>
              <a:rPr lang="en-US" sz="1600" u="dotted" dirty="0" smtClean="0"/>
              <a:t>							</a:t>
            </a:r>
            <a:r>
              <a:rPr lang="en-US" sz="1400" dirty="0" smtClean="0"/>
              <a:t>23</a:t>
            </a:r>
            <a:endParaRPr lang="en-US" sz="14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err="1" smtClean="0"/>
              <a:t>Kesimpulan</a:t>
            </a:r>
            <a:r>
              <a:rPr lang="en-US" sz="1600" u="dotted" dirty="0"/>
              <a:t>							</a:t>
            </a:r>
            <a:r>
              <a:rPr lang="en-US" sz="1400" u="dotted" dirty="0"/>
              <a:t>	</a:t>
            </a:r>
            <a:r>
              <a:rPr lang="en-US" sz="1400" dirty="0" smtClean="0"/>
              <a:t>24</a:t>
            </a:r>
            <a:endParaRPr lang="en-US" sz="14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 smtClean="0"/>
              <a:t>Saran</a:t>
            </a:r>
            <a:r>
              <a:rPr lang="en-US" sz="1400" u="dotted" dirty="0"/>
              <a:t>								</a:t>
            </a:r>
            <a:r>
              <a:rPr lang="en-US" sz="1400" u="dotted" dirty="0" smtClean="0"/>
              <a:t>25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619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3" name="Rectangle 2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20" y="426722"/>
            <a:ext cx="475028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Skenario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20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8" name="Isosceles Triangle 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5" name="Isosceles Triangle 1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905000" y="1713035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>
          <a:xfrm>
            <a:off x="1905000" y="2284046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26" name="Rectangle 25"/>
          <p:cNvSpPr/>
          <p:nvPr/>
        </p:nvSpPr>
        <p:spPr>
          <a:xfrm>
            <a:off x="1905000" y="2895600"/>
            <a:ext cx="907211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Statis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1905000" y="3420320"/>
            <a:ext cx="914400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1</a:t>
            </a:r>
            <a:endParaRPr lang="en-GB" sz="1400" dirty="0"/>
          </a:p>
        </p:txBody>
      </p:sp>
      <p:sp>
        <p:nvSpPr>
          <p:cNvPr id="31" name="Rectangle 30"/>
          <p:cNvSpPr/>
          <p:nvPr/>
        </p:nvSpPr>
        <p:spPr>
          <a:xfrm>
            <a:off x="1905000" y="3991331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2</a:t>
            </a:r>
            <a:endParaRPr lang="en-GB" sz="1400" dirty="0"/>
          </a:p>
        </p:txBody>
      </p:sp>
      <p:sp>
        <p:nvSpPr>
          <p:cNvPr id="32" name="Rectangle 31"/>
          <p:cNvSpPr/>
          <p:nvPr/>
        </p:nvSpPr>
        <p:spPr>
          <a:xfrm>
            <a:off x="1904999" y="4602885"/>
            <a:ext cx="898585" cy="327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Dinamis</a:t>
            </a:r>
            <a:r>
              <a:rPr lang="en-US" sz="1400" dirty="0" smtClean="0"/>
              <a:t> 3</a:t>
            </a:r>
            <a:endParaRPr lang="en-GB" sz="1400" dirty="0"/>
          </a:p>
        </p:txBody>
      </p:sp>
      <p:sp>
        <p:nvSpPr>
          <p:cNvPr id="5" name="Oval 4"/>
          <p:cNvSpPr/>
          <p:nvPr/>
        </p:nvSpPr>
        <p:spPr>
          <a:xfrm>
            <a:off x="4267200" y="1655066"/>
            <a:ext cx="990600" cy="7715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Tree</a:t>
            </a:r>
            <a:endParaRPr lang="en-GB" dirty="0"/>
          </a:p>
        </p:txBody>
      </p:sp>
      <p:cxnSp>
        <p:nvCxnSpPr>
          <p:cNvPr id="28" name="Straight Connector 27"/>
          <p:cNvCxnSpPr>
            <a:stCxn id="5" idx="4"/>
          </p:cNvCxnSpPr>
          <p:nvPr/>
        </p:nvCxnSpPr>
        <p:spPr>
          <a:xfrm flipH="1">
            <a:off x="1981200" y="2426614"/>
            <a:ext cx="2781300" cy="21762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4"/>
          </p:cNvCxnSpPr>
          <p:nvPr/>
        </p:nvCxnSpPr>
        <p:spPr>
          <a:xfrm flipH="1">
            <a:off x="3124200" y="2426614"/>
            <a:ext cx="1638300" cy="2141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4"/>
          </p:cNvCxnSpPr>
          <p:nvPr/>
        </p:nvCxnSpPr>
        <p:spPr>
          <a:xfrm flipH="1">
            <a:off x="4038600" y="2426614"/>
            <a:ext cx="723900" cy="2141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62500" y="2447948"/>
            <a:ext cx="647700" cy="204785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4"/>
          </p:cNvCxnSpPr>
          <p:nvPr/>
        </p:nvCxnSpPr>
        <p:spPr>
          <a:xfrm>
            <a:off x="4762500" y="2426614"/>
            <a:ext cx="1714500" cy="214147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4"/>
          </p:cNvCxnSpPr>
          <p:nvPr/>
        </p:nvCxnSpPr>
        <p:spPr>
          <a:xfrm>
            <a:off x="4762500" y="2426614"/>
            <a:ext cx="2781300" cy="21762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215095" y="5710116"/>
            <a:ext cx="8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Akurasi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34931" y="5710116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58%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2667000" y="2855058"/>
            <a:ext cx="1140964" cy="7715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Tree</a:t>
            </a:r>
          </a:p>
          <a:p>
            <a:pPr algn="ctr"/>
            <a:r>
              <a:rPr lang="en-US" sz="1400" dirty="0" err="1" smtClean="0"/>
              <a:t>Statis</a:t>
            </a:r>
            <a:endParaRPr lang="en-GB" sz="1400" dirty="0"/>
          </a:p>
        </p:txBody>
      </p:sp>
      <p:sp>
        <p:nvSpPr>
          <p:cNvPr id="45" name="Oval 44"/>
          <p:cNvSpPr/>
          <p:nvPr/>
        </p:nvSpPr>
        <p:spPr>
          <a:xfrm>
            <a:off x="5906518" y="2895600"/>
            <a:ext cx="1140964" cy="7715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Tree</a:t>
            </a:r>
          </a:p>
          <a:p>
            <a:pPr algn="ctr"/>
            <a:r>
              <a:rPr lang="en-US" sz="1400" dirty="0" err="1" smtClean="0"/>
              <a:t>Dinamis</a:t>
            </a:r>
            <a:endParaRPr lang="en-GB" sz="1400" dirty="0"/>
          </a:p>
        </p:txBody>
      </p:sp>
      <p:cxnSp>
        <p:nvCxnSpPr>
          <p:cNvPr id="47" name="Straight Connector 46"/>
          <p:cNvCxnSpPr>
            <a:stCxn id="5" idx="4"/>
            <a:endCxn id="44" idx="0"/>
          </p:cNvCxnSpPr>
          <p:nvPr/>
        </p:nvCxnSpPr>
        <p:spPr>
          <a:xfrm flipH="1">
            <a:off x="3237482" y="2426614"/>
            <a:ext cx="1525018" cy="42844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5" idx="4"/>
            <a:endCxn id="45" idx="0"/>
          </p:cNvCxnSpPr>
          <p:nvPr/>
        </p:nvCxnSpPr>
        <p:spPr>
          <a:xfrm>
            <a:off x="4762500" y="2426614"/>
            <a:ext cx="1714500" cy="46898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4" idx="4"/>
          </p:cNvCxnSpPr>
          <p:nvPr/>
        </p:nvCxnSpPr>
        <p:spPr>
          <a:xfrm flipH="1">
            <a:off x="1981200" y="3626606"/>
            <a:ext cx="1256282" cy="130408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4"/>
          </p:cNvCxnSpPr>
          <p:nvPr/>
        </p:nvCxnSpPr>
        <p:spPr>
          <a:xfrm flipH="1">
            <a:off x="3124200" y="3626606"/>
            <a:ext cx="113282" cy="130408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4"/>
          </p:cNvCxnSpPr>
          <p:nvPr/>
        </p:nvCxnSpPr>
        <p:spPr>
          <a:xfrm>
            <a:off x="3237482" y="3626606"/>
            <a:ext cx="877318" cy="130408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5" idx="4"/>
          </p:cNvCxnSpPr>
          <p:nvPr/>
        </p:nvCxnSpPr>
        <p:spPr>
          <a:xfrm flipH="1">
            <a:off x="5486400" y="3667148"/>
            <a:ext cx="990600" cy="126354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5" idx="4"/>
          </p:cNvCxnSpPr>
          <p:nvPr/>
        </p:nvCxnSpPr>
        <p:spPr>
          <a:xfrm>
            <a:off x="6477000" y="3667148"/>
            <a:ext cx="0" cy="126354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5" idx="4"/>
          </p:cNvCxnSpPr>
          <p:nvPr/>
        </p:nvCxnSpPr>
        <p:spPr>
          <a:xfrm>
            <a:off x="6477000" y="3667148"/>
            <a:ext cx="1066800" cy="126354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129180" y="5702605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89%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71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0.57586 0.0050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5" y="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0.19253 0.094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18" y="46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34167 0.177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88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8386 0.253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4" y="126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45886 0.3430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17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4114 0.426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586 0.00509 L 0.57586 0.0495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253 0.09421 L 0.34253 0.1386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222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167 0.17731 L 0.45834 0.2217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222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86 0.25394 L 0.08386 0.29838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86 0.34306 L 0.19219 0.3875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222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14 0.42639 L -0.04114 0.4708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5" grpId="0" animBg="1"/>
      <p:bldP spid="42" grpId="0"/>
      <p:bldP spid="43" grpId="0"/>
      <p:bldP spid="43" grpId="1"/>
      <p:bldP spid="44" grpId="0" animBg="1"/>
      <p:bldP spid="45" grpId="0" animBg="1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3400" y="-1"/>
            <a:ext cx="990601" cy="6852138"/>
            <a:chOff x="8153400" y="-1"/>
            <a:chExt cx="990601" cy="6852138"/>
          </a:xfrm>
        </p:grpSpPr>
        <p:sp>
          <p:nvSpPr>
            <p:cNvPr id="20" name="Rectangle 19"/>
            <p:cNvSpPr/>
            <p:nvPr/>
          </p:nvSpPr>
          <p:spPr>
            <a:xfrm>
              <a:off x="8534401" y="1713034"/>
              <a:ext cx="609600" cy="5139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0" y="-1"/>
              <a:ext cx="419100" cy="482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3657600"/>
              <a:ext cx="457200" cy="1828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79480"/>
            <a:ext cx="45720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Uji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Coba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Penguji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1" y="2451080"/>
            <a:ext cx="6857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1 </a:t>
            </a:r>
            <a:r>
              <a:rPr lang="en-US" dirty="0"/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 smtClean="0"/>
              <a:t>Pengujian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digabung</a:t>
            </a:r>
            <a:r>
              <a:rPr lang="en-US" dirty="0"/>
              <a:t> 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2 </a:t>
            </a:r>
            <a:r>
              <a:rPr lang="en-US" dirty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 smtClean="0"/>
              <a:t>dipisah</a:t>
            </a:r>
            <a:r>
              <a:rPr lang="en-US" dirty="0" smtClean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5"/>
                </a:solidFill>
              </a:rPr>
              <a:t>Skenario</a:t>
            </a:r>
            <a:r>
              <a:rPr lang="en-US" dirty="0" smtClean="0">
                <a:solidFill>
                  <a:schemeClr val="accent5"/>
                </a:solidFill>
              </a:rPr>
              <a:t> 3 </a:t>
            </a:r>
            <a:r>
              <a:rPr lang="en-US" dirty="0" smtClean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/>
              <a:t>dipisah</a:t>
            </a:r>
            <a:r>
              <a:rPr lang="en-US" dirty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Skenario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4 </a:t>
            </a:r>
            <a:r>
              <a:rPr lang="en-US" dirty="0" smtClean="0"/>
              <a:t>: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/>
              <a:t>dipisah</a:t>
            </a:r>
            <a:r>
              <a:rPr lang="en-US" dirty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smtClean="0"/>
              <a:t>161 cm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21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1143000" cy="6852138"/>
            <a:chOff x="0" y="0"/>
            <a:chExt cx="1143000" cy="685213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flipH="1" flipV="1"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965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5867"/>
            <a:ext cx="9144001" cy="6863870"/>
            <a:chOff x="0" y="-5867"/>
            <a:chExt cx="9144001" cy="6863870"/>
          </a:xfrm>
        </p:grpSpPr>
        <p:sp>
          <p:nvSpPr>
            <p:cNvPr id="8" name="Rectangle 7"/>
            <p:cNvSpPr/>
            <p:nvPr/>
          </p:nvSpPr>
          <p:spPr>
            <a:xfrm>
              <a:off x="0" y="-5867"/>
              <a:ext cx="9144000" cy="6863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5400000" flipH="1">
              <a:off x="-1524000" y="1518136"/>
              <a:ext cx="6858004" cy="381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 flipV="1">
              <a:off x="6934199" y="4648202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6934200" y="457201"/>
              <a:ext cx="2667002" cy="175260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238"/>
            <a:ext cx="6096000" cy="9445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ISOCTEUR" pitchFamily="49" charset="0"/>
              </a:rPr>
              <a:t>Video </a:t>
            </a:r>
            <a:r>
              <a:rPr lang="en-US" dirty="0" err="1" smtClean="0">
                <a:latin typeface="ISOCTEUR" pitchFamily="49" charset="0"/>
              </a:rPr>
              <a:t>Percobaan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4" name="Testing Penul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39" y="1230229"/>
            <a:ext cx="7942262" cy="4461752"/>
          </a:xfrm>
        </p:spPr>
      </p:pic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07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7315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0200" y="398585"/>
              <a:ext cx="7543801" cy="914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Hasil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Uji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Coba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904243"/>
              </p:ext>
            </p:extLst>
          </p:nvPr>
        </p:nvGraphicFramePr>
        <p:xfrm>
          <a:off x="269631" y="1600200"/>
          <a:ext cx="8382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04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Kesimpulan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24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389869"/>
            <a:ext cx="5867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59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21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7 </a:t>
            </a:r>
            <a:r>
              <a:rPr lang="en-US" dirty="0" err="1" smtClean="0"/>
              <a:t>vektor</a:t>
            </a:r>
            <a:r>
              <a:rPr lang="en-US" dirty="0" smtClean="0"/>
              <a:t> 2D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6 </a:t>
            </a:r>
            <a:r>
              <a:rPr lang="en-US" dirty="0" err="1" smtClean="0"/>
              <a:t>sudut</a:t>
            </a:r>
            <a:r>
              <a:rPr lang="en-US" dirty="0" smtClean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telapak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38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18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 smtClean="0"/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dirty="0" smtClean="0"/>
              <a:t>2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proses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testing</a:t>
            </a:r>
            <a:r>
              <a:rPr lang="en-US" dirty="0" smtClean="0"/>
              <a:t> data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Pemisahan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.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Akurasi</a:t>
            </a:r>
            <a:r>
              <a:rPr lang="en-US" dirty="0" smtClean="0"/>
              <a:t> rata-rata yang </a:t>
            </a:r>
            <a:r>
              <a:rPr lang="en-US" dirty="0" err="1" smtClean="0"/>
              <a:t>didapat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83.67%</a:t>
            </a:r>
          </a:p>
        </p:txBody>
      </p:sp>
    </p:spTree>
    <p:extLst>
      <p:ext uri="{BB962C8B-B14F-4D97-AF65-F5344CB8AC3E}">
        <p14:creationId xmlns:p14="http://schemas.microsoft.com/office/powerpoint/2010/main" val="195171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50091"/>
            <a:ext cx="41148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ankGothic Lt BT" pitchFamily="34" charset="0"/>
              </a:rPr>
              <a:t>Saran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BankGothic Lt B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1524000" cy="6852138"/>
            <a:chOff x="0" y="0"/>
            <a:chExt cx="1524000" cy="6852138"/>
          </a:xfrm>
        </p:grpSpPr>
        <p:grpSp>
          <p:nvGrpSpPr>
            <p:cNvPr id="20" name="Group 19"/>
            <p:cNvGrpSpPr/>
            <p:nvPr/>
          </p:nvGrpSpPr>
          <p:grpSpPr>
            <a:xfrm flipV="1">
              <a:off x="0" y="0"/>
              <a:ext cx="1524000" cy="6852138"/>
              <a:chOff x="0" y="0"/>
              <a:chExt cx="914400" cy="6400800"/>
            </a:xfrm>
          </p:grpSpPr>
          <p:sp>
            <p:nvSpPr>
              <p:cNvPr id="21" name="Isosceles Triangle 2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0" y="0"/>
              <a:ext cx="1143000" cy="6852138"/>
              <a:chOff x="0" y="0"/>
              <a:chExt cx="914400" cy="6400800"/>
            </a:xfrm>
          </p:grpSpPr>
          <p:sp>
            <p:nvSpPr>
              <p:cNvPr id="14" name="Isosceles Triangle 13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flipH="1" flipV="1">
              <a:off x="381000" y="0"/>
              <a:ext cx="1143000" cy="6852138"/>
              <a:chOff x="0" y="0"/>
              <a:chExt cx="914400" cy="6400800"/>
            </a:xfrm>
          </p:grpSpPr>
          <p:sp>
            <p:nvSpPr>
              <p:cNvPr id="35" name="Isosceles Triangle 34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619999" y="0"/>
            <a:ext cx="1524002" cy="6852138"/>
            <a:chOff x="7619999" y="0"/>
            <a:chExt cx="1524002" cy="685213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7619999" y="0"/>
              <a:ext cx="1524001" cy="6852138"/>
              <a:chOff x="0" y="0"/>
              <a:chExt cx="914400" cy="6400800"/>
            </a:xfrm>
          </p:grpSpPr>
          <p:sp>
            <p:nvSpPr>
              <p:cNvPr id="28" name="Isosceles Triangle 2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 flipV="1">
              <a:off x="8001000" y="0"/>
              <a:ext cx="1143000" cy="6852138"/>
              <a:chOff x="0" y="0"/>
              <a:chExt cx="914400" cy="6400800"/>
            </a:xfrm>
          </p:grpSpPr>
          <p:sp>
            <p:nvSpPr>
              <p:cNvPr id="7" name="Isosceles Triangle 6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620000" y="0"/>
              <a:ext cx="1143000" cy="6852138"/>
              <a:chOff x="0" y="0"/>
              <a:chExt cx="914400" cy="6400800"/>
            </a:xfrm>
          </p:grpSpPr>
          <p:sp>
            <p:nvSpPr>
              <p:cNvPr id="42" name="Isosceles Triangle 41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Isosceles Triangle 43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686800" y="6452028"/>
              <a:ext cx="457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25</a:t>
              </a:r>
              <a:endParaRPr lang="en-US" sz="2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00200" y="1437250"/>
            <a:ext cx="586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Memperbanyak</a:t>
            </a:r>
            <a:r>
              <a:rPr lang="en-US" dirty="0" smtClean="0"/>
              <a:t> data </a:t>
            </a:r>
            <a:r>
              <a:rPr lang="en-US" i="1" dirty="0" smtClean="0"/>
              <a:t>training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i="1" dirty="0" smtClean="0"/>
              <a:t>skeleton joint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variasi</a:t>
            </a:r>
            <a:r>
              <a:rPr lang="en-US" dirty="0" smtClean="0"/>
              <a:t> data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normalisasi</a:t>
            </a:r>
            <a:r>
              <a:rPr lang="en-US" dirty="0" smtClean="0"/>
              <a:t> data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i="1" dirty="0" smtClean="0"/>
              <a:t>skeleton joints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Penambahan</a:t>
            </a:r>
            <a:r>
              <a:rPr lang="en-US" dirty="0" smtClean="0"/>
              <a:t> </a:t>
            </a:r>
            <a:r>
              <a:rPr lang="en-US" i="1" dirty="0" smtClean="0"/>
              <a:t>classifier </a:t>
            </a:r>
            <a:r>
              <a:rPr lang="en-US" dirty="0" err="1" smtClean="0"/>
              <a:t>guna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2D </a:t>
            </a:r>
            <a:r>
              <a:rPr lang="en-US" dirty="0" err="1" smtClean="0"/>
              <a:t>melainkan</a:t>
            </a:r>
            <a:r>
              <a:rPr lang="en-US" dirty="0"/>
              <a:t> </a:t>
            </a:r>
            <a:r>
              <a:rPr lang="en-US" dirty="0" smtClean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511463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5943600" y="5862"/>
              <a:ext cx="3200400" cy="685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5862"/>
              <a:ext cx="1143000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7400" y="0"/>
              <a:ext cx="16383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914400" cy="6852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228600" y="0"/>
              <a:ext cx="6934200" cy="6858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1056542"/>
              <a:ext cx="4876800" cy="470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1" name="Isosceles Triangle 10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flipH="1" flipV="1">
              <a:off x="914400" y="0"/>
              <a:ext cx="1143000" cy="6852138"/>
              <a:chOff x="0" y="0"/>
              <a:chExt cx="914400" cy="6400800"/>
            </a:xfrm>
          </p:grpSpPr>
          <p:sp>
            <p:nvSpPr>
              <p:cNvPr id="18" name="Isosceles Triangle 17"/>
              <p:cNvSpPr/>
              <p:nvPr/>
            </p:nvSpPr>
            <p:spPr>
              <a:xfrm rot="5400000">
                <a:off x="-76200" y="76200"/>
                <a:ext cx="1066800" cy="914400"/>
              </a:xfrm>
              <a:prstGeom prst="triangle">
                <a:avLst/>
              </a:prstGeom>
              <a:solidFill>
                <a:schemeClr val="bg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-76200" y="54102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7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5400000">
                <a:off x="-76200" y="4343400"/>
                <a:ext cx="1066800" cy="914400"/>
              </a:xfrm>
              <a:prstGeom prst="triangle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-76200" y="1143000"/>
                <a:ext cx="1066800" cy="914400"/>
              </a:xfrm>
              <a:prstGeom prst="triangl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5400000">
                <a:off x="-76200" y="2209800"/>
                <a:ext cx="1066800" cy="914400"/>
              </a:xfrm>
              <a:prstGeom prst="triangle">
                <a:avLst/>
              </a:prstGeom>
              <a:solidFill>
                <a:schemeClr val="bg2">
                  <a:lumMod val="9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-76200" y="3276600"/>
                <a:ext cx="1066800" cy="914400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2767947" y="2946819"/>
            <a:ext cx="43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angle"/>
              <a:extrusionClr>
                <a:schemeClr val="accent5"/>
              </a:extrusionClr>
              <a:contourClr>
                <a:schemeClr val="accent5">
                  <a:lumMod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Terima</a:t>
            </a:r>
            <a:r>
              <a:rPr lang="en-US" sz="5400" b="1" cap="all" spc="0" dirty="0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39700">
                    <a:schemeClr val="accent5">
                      <a:lumMod val="20000"/>
                      <a:lumOff val="80000"/>
                    </a:schemeClr>
                  </a:glow>
                  <a:outerShdw blurRad="19685" dist="12700" dir="5400000" algn="tl" rotWithShape="0">
                    <a:schemeClr val="accent5">
                      <a:lumMod val="60000"/>
                      <a:lumOff val="4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Kasih</a:t>
            </a:r>
            <a:endParaRPr lang="en-US" sz="5400" b="1" cap="all" spc="0" dirty="0" smtClean="0">
              <a:ln/>
              <a:solidFill>
                <a:schemeClr val="accent5">
                  <a:lumMod val="60000"/>
                  <a:lumOff val="40000"/>
                </a:schemeClr>
              </a:solidFill>
              <a:effectLst>
                <a:glow rad="139700">
                  <a:schemeClr val="accent5">
                    <a:lumMod val="20000"/>
                    <a:lumOff val="80000"/>
                  </a:schemeClr>
                </a:glow>
                <a:outerShdw blurRad="19685" dist="12700" dir="5400000" algn="tl" rotWithShape="0">
                  <a:schemeClr val="accent5">
                    <a:lumMod val="60000"/>
                    <a:lumOff val="4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584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34000" y="-1"/>
            <a:ext cx="381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5460" y="152400"/>
            <a:ext cx="3406140" cy="1721151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B A H A S A</a:t>
            </a:r>
            <a:b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</a:br>
            <a:r>
              <a:rPr lang="en-US" b="1" dirty="0" smtClean="0">
                <a:solidFill>
                  <a:schemeClr val="accent5"/>
                </a:solidFill>
                <a:latin typeface="Yu Gothic UI" pitchFamily="34" charset="-128"/>
                <a:ea typeface="Yu Gothic UI" pitchFamily="34" charset="-128"/>
              </a:rPr>
              <a:t>I S Y A R A T</a:t>
            </a:r>
            <a:endParaRPr lang="en-GB" b="1" dirty="0">
              <a:solidFill>
                <a:schemeClr val="accent5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62890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Media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Komunikasi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Sistem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Bahasa Indonesia (SIBI)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Terdiri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dari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dua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kategori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Isyarat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Dinamis</a:t>
            </a: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10800000">
            <a:off x="0" y="0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505200" y="5181599"/>
            <a:ext cx="5638800" cy="16764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2761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4953000" cy="12954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</a:t>
            </a:r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/>
            </a:r>
            <a:br>
              <a:rPr lang="en-US" sz="3600" b="1" dirty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</a:br>
            <a:r>
              <a:rPr lang="en-US" sz="3600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Statis</a:t>
            </a:r>
            <a:endParaRPr lang="en-GB" sz="3600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5049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14160" y="27136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Yohanes</a:t>
            </a:r>
            <a:r>
              <a:rPr lang="en-US" dirty="0" smtClean="0">
                <a:latin typeface="ISOCTEUR" pitchFamily="49" charset="0"/>
              </a:rPr>
              <a:t> Aditya </a:t>
            </a:r>
            <a:r>
              <a:rPr lang="en-US" dirty="0" err="1" smtClean="0">
                <a:latin typeface="ISOCTEUR" pitchFamily="49" charset="0"/>
              </a:rPr>
              <a:t>Sutanto</a:t>
            </a:r>
            <a:endParaRPr lang="en-GB" dirty="0">
              <a:latin typeface="ISOCTEUR" pitchFamily="49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EA6B07-5FF1-45E5-98AB-995C2CBB275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328"/>
          <a:stretch/>
        </p:blipFill>
        <p:spPr>
          <a:xfrm>
            <a:off x="1394927" y="1981200"/>
            <a:ext cx="5158273" cy="3782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09816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/>
          <p:cNvSpPr/>
          <p:nvPr/>
        </p:nvSpPr>
        <p:spPr>
          <a:xfrm>
            <a:off x="1219200" y="0"/>
            <a:ext cx="7924800" cy="6858000"/>
          </a:xfrm>
          <a:prstGeom prst="triangle">
            <a:avLst>
              <a:gd name="adj" fmla="val 10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228598" y="0"/>
            <a:ext cx="3047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40" y="152400"/>
            <a:ext cx="5482260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Bahasa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Isyarat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SOCTEUR" pitchFamily="49" charset="0"/>
              </a:rPr>
              <a:t>Dinamis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ISOCTEU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153150"/>
            <a:ext cx="9144000" cy="171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6200000">
            <a:off x="3767086" y="1481086"/>
            <a:ext cx="6858002" cy="3895826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Kuliah\TUGAS AKHIR\Referensi\TAkisgan-master\Laporan\Lampiran\Lampiran B\Yahya\Yahya Kij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0" y="1828800"/>
            <a:ext cx="61680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274147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ISOCTEUR" pitchFamily="49" charset="0"/>
              </a:rPr>
              <a:t>Tampilan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Tugas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Akhir</a:t>
            </a:r>
            <a:r>
              <a:rPr lang="en-US" dirty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Yahya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Eka</a:t>
            </a:r>
            <a:r>
              <a:rPr lang="en-US" dirty="0" smtClean="0">
                <a:latin typeface="ISOCTEUR" pitchFamily="49" charset="0"/>
              </a:rPr>
              <a:t> </a:t>
            </a:r>
            <a:r>
              <a:rPr lang="en-US" dirty="0" err="1" smtClean="0">
                <a:latin typeface="ISOCTEUR" pitchFamily="49" charset="0"/>
              </a:rPr>
              <a:t>Nugyasa</a:t>
            </a:r>
            <a:endParaRPr lang="en-GB" dirty="0">
              <a:latin typeface="ISOCTEU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085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7086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R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umusan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 </a:t>
            </a:r>
            <a:r>
              <a:rPr lang="en-US" sz="48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M</a:t>
            </a:r>
            <a:r>
              <a:rPr lang="en-US" sz="48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itchFamily="34" charset="-127"/>
                <a:ea typeface="Malgun Gothic" pitchFamily="34" charset="-127"/>
              </a:rPr>
              <a:t>asalah</a:t>
            </a:r>
            <a:endParaRPr lang="en-GB" sz="48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2860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mengintegrasikan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</a:t>
            </a:r>
            <a:r>
              <a:rPr lang="en-US" sz="2000" dirty="0" err="1" smtClean="0"/>
              <a:t>tangan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bahasa</a:t>
            </a:r>
            <a:r>
              <a:rPr lang="en-US" sz="2000" dirty="0" smtClean="0"/>
              <a:t> </a:t>
            </a:r>
            <a:r>
              <a:rPr lang="en-US" sz="2000" dirty="0" err="1" smtClean="0"/>
              <a:t>isyarat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5"/>
                </a:solidFill>
              </a:rPr>
              <a:t>Bagaimana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integrasi</a:t>
            </a:r>
            <a:r>
              <a:rPr lang="en-US" sz="2000" dirty="0" smtClean="0"/>
              <a:t>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statis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dinamis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 smtClean="0"/>
              <a:t>gerakan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pengguna</a:t>
            </a:r>
            <a:r>
              <a:rPr lang="en-US" sz="2000" dirty="0" smtClean="0">
                <a:solidFill>
                  <a:schemeClr val="accent5"/>
                </a:solidFill>
              </a:rPr>
              <a:t>?</a:t>
            </a:r>
            <a:endParaRPr lang="en-GB" sz="200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42694" y="0"/>
            <a:ext cx="70130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508419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-167817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647700" y="3429000"/>
              <a:ext cx="7848600" cy="3429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700" y="0"/>
              <a:ext cx="7848600" cy="3200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2947720"/>
              <a:ext cx="5105400" cy="27672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3000"/>
              <a:ext cx="5029200" cy="228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43000" y="162428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Mengintegrasi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ekstraksi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fitur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gerakan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tangan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Kinect 2.0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mengenali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isyarat</a:t>
            </a:r>
            <a:endParaRPr lang="en-GB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600" y="32004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M</a:t>
            </a:r>
            <a:br>
              <a:rPr lang="en-US" sz="2000" dirty="0" smtClean="0">
                <a:latin typeface="Broadway" pitchFamily="82" charset="0"/>
              </a:rPr>
            </a:br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  <a:p>
            <a:r>
              <a:rPr lang="en-US" sz="2000" dirty="0" smtClean="0">
                <a:latin typeface="Broadway" pitchFamily="82" charset="0"/>
              </a:rPr>
              <a:t>F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>
                <a:latin typeface="Broadway" pitchFamily="82" charset="0"/>
              </a:rPr>
              <a:t>T</a:t>
            </a:r>
            <a:endParaRPr lang="en-GB" sz="2000" dirty="0">
              <a:latin typeface="Broadway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97400" y="3781526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id-ID" dirty="0" smtClean="0">
                <a:solidFill>
                  <a:schemeClr val="accent5">
                    <a:lumMod val="50000"/>
                  </a:schemeClr>
                </a:solidFill>
              </a:rPr>
              <a:t>engenali </a:t>
            </a:r>
            <a:r>
              <a:rPr lang="id-ID" dirty="0">
                <a:solidFill>
                  <a:schemeClr val="accent5">
                    <a:lumMod val="50000"/>
                  </a:schemeClr>
                </a:solidFill>
              </a:rPr>
              <a:t>bahasa isyarat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bahasa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isyarat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sehingga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dapat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membantu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tunarungu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berkomunikasi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orang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normal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685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Broadway" pitchFamily="82" charset="0"/>
              </a:rPr>
              <a:t>T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J</a:t>
            </a:r>
          </a:p>
          <a:p>
            <a:r>
              <a:rPr lang="en-US" sz="2000" dirty="0" smtClean="0">
                <a:latin typeface="Broadway" pitchFamily="82" charset="0"/>
              </a:rPr>
              <a:t>U</a:t>
            </a:r>
          </a:p>
          <a:p>
            <a:r>
              <a:rPr lang="en-US" sz="2000" dirty="0" smtClean="0">
                <a:latin typeface="Broadway" pitchFamily="82" charset="0"/>
              </a:rPr>
              <a:t>A</a:t>
            </a:r>
          </a:p>
          <a:p>
            <a:r>
              <a:rPr lang="en-US" sz="2000" dirty="0" smtClean="0">
                <a:latin typeface="Broadway" pitchFamily="82" charset="0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6630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09900" y="0"/>
            <a:ext cx="6134100" cy="6858000"/>
            <a:chOff x="3009900" y="0"/>
            <a:chExt cx="6134100" cy="6858000"/>
          </a:xfrm>
        </p:grpSpPr>
        <p:sp>
          <p:nvSpPr>
            <p:cNvPr id="5" name="Rectangle 4"/>
            <p:cNvSpPr/>
            <p:nvPr/>
          </p:nvSpPr>
          <p:spPr>
            <a:xfrm>
              <a:off x="3009900" y="381000"/>
              <a:ext cx="6134100" cy="6172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562600" y="0"/>
              <a:ext cx="2743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295400"/>
            <a:ext cx="2895600" cy="39272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R BONNIE" pitchFamily="2" charset="0"/>
              </a:rPr>
              <a:t>G e r a k a n</a:t>
            </a:r>
            <a:r>
              <a:rPr lang="en-US" sz="4000" dirty="0">
                <a:latin typeface="AR BONNIE" pitchFamily="2" charset="0"/>
              </a:rPr>
              <a:t/>
            </a:r>
            <a:br>
              <a:rPr lang="en-US" sz="4000" dirty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B a h a s a</a:t>
            </a:r>
            <a:br>
              <a:rPr lang="en-US" sz="4000" dirty="0" smtClean="0">
                <a:latin typeface="AR BONNIE" pitchFamily="2" charset="0"/>
              </a:rPr>
            </a:br>
            <a:r>
              <a:rPr lang="en-US" sz="4000" dirty="0" smtClean="0">
                <a:latin typeface="AR BONNIE" pitchFamily="2" charset="0"/>
              </a:rPr>
              <a:t>I s y a r a t</a:t>
            </a:r>
            <a:endParaRPr lang="en-GB" sz="4000" dirty="0">
              <a:latin typeface="AR BONNIE" pitchFamily="2" charset="0"/>
            </a:endParaRPr>
          </a:p>
        </p:txBody>
      </p:sp>
      <p:pic>
        <p:nvPicPr>
          <p:cNvPr id="1026" name="Picture 2" descr="E:\Kuliah\TUGAS AKHIR\TABI\BAHAN BUKU\Gambar 20 Ger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3886200" cy="5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43937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1" y="-2987"/>
            <a:ext cx="9144002" cy="6852138"/>
            <a:chOff x="-1" y="0"/>
            <a:chExt cx="9144002" cy="6852138"/>
          </a:xfrm>
        </p:grpSpPr>
        <p:sp>
          <p:nvSpPr>
            <p:cNvPr id="16" name="Rectangle 15"/>
            <p:cNvSpPr/>
            <p:nvPr/>
          </p:nvSpPr>
          <p:spPr>
            <a:xfrm>
              <a:off x="-1" y="0"/>
              <a:ext cx="8229601" cy="68521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86132" y="1416554"/>
              <a:ext cx="7957869" cy="10980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1" y="3733800"/>
              <a:ext cx="5474541" cy="10980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91400" y="2514600"/>
              <a:ext cx="381000" cy="433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43700" y="4238940"/>
              <a:ext cx="190500" cy="2613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29350" y="5334000"/>
              <a:ext cx="95250" cy="151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Ekstraksi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Fitur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Statis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95668" y="1791253"/>
                <a:ext cx="24083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 smtClean="0"/>
              </a:p>
              <a:p>
                <a:pPr algn="ctr"/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 −</m:t>
                    </m:r>
                    <m:sSub>
                      <m:sSubPr>
                        <m:ctrlPr>
                          <a:rPr lang="en-GB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668" y="1791253"/>
                <a:ext cx="2408352" cy="9233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19200" y="1447800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Vektor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2D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86132" y="3135868"/>
                <a:ext cx="4255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acos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y</m:t>
                          </m:r>
                          <m:r>
                            <a:rPr lang="en-US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32" y="3135868"/>
                <a:ext cx="425534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86132" y="276653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Sudut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antar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vektor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19200" y="4238941"/>
                <a:ext cx="4255340" cy="44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𝑑𝑖𝑠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38941"/>
                <a:ext cx="4255340" cy="440505"/>
              </a:xfrm>
              <a:prstGeom prst="rect">
                <a:avLst/>
              </a:prstGeom>
              <a:blipFill rotWithShape="1"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219200" y="3869609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Jarak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kedua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telapak</a:t>
            </a:r>
            <a:r>
              <a:rPr lang="en-US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tangan</a:t>
            </a:r>
            <a:endParaRPr lang="en-GB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6800" y="6452028"/>
            <a:ext cx="4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285748" y="1"/>
            <a:ext cx="190502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761999" y="2986"/>
            <a:ext cx="95252" cy="251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3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922</Words>
  <Application>Microsoft Office PowerPoint</Application>
  <PresentationFormat>On-screen Show (4:3)</PresentationFormat>
  <Paragraphs>212</Paragraphs>
  <Slides>26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Visio</vt:lpstr>
      <vt:lpstr>Integrasi Ekstraksi Fitur Statis dan Dinamis Pada Gerakan Tangan Menggunakan Kinect 2.0 Untuk Mengenali Bahasa Isyarat Indonesia</vt:lpstr>
      <vt:lpstr>A G E N D A   P R E S E N T A S I</vt:lpstr>
      <vt:lpstr>B A H A S A I S Y A R A T</vt:lpstr>
      <vt:lpstr>Bahasa Isyarat Statis</vt:lpstr>
      <vt:lpstr>Bahasa Isyarat Dinamis</vt:lpstr>
      <vt:lpstr>Rumusan Masalah</vt:lpstr>
      <vt:lpstr>PowerPoint Presentation</vt:lpstr>
      <vt:lpstr>G e r a k a n B a h a s a I s y a r a t</vt:lpstr>
      <vt:lpstr>Ekstraksi Fitur Statis</vt:lpstr>
      <vt:lpstr>Ekstraksi Fitur Dinamis</vt:lpstr>
      <vt:lpstr>Implementasi : Antarmuka </vt:lpstr>
      <vt:lpstr>Implementasi : Ekstraksi Fitur</vt:lpstr>
      <vt:lpstr>Implementasi : Ekstraksi Fitur Statis</vt:lpstr>
      <vt:lpstr>Implementasi : Ekstraksi Fitur Dinamis</vt:lpstr>
      <vt:lpstr>Training Data</vt:lpstr>
      <vt:lpstr>Klasifikasi Fitur Statis</vt:lpstr>
      <vt:lpstr>Klasifikasi Fitur Dinamis</vt:lpstr>
      <vt:lpstr>Implementasi  Testing Data</vt:lpstr>
      <vt:lpstr>Uji Coba</vt:lpstr>
      <vt:lpstr>Uji Coba : Skenario</vt:lpstr>
      <vt:lpstr>Uji Coba : Penguji</vt:lpstr>
      <vt:lpstr>Video Percobaan</vt:lpstr>
      <vt:lpstr>Hasil Uji Coba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Integrasi Ekstraksi Fitur Statis dan Dinamis Pada Gerakan Tangan Menggunakan Kinect 2.0 Untuk Mengenali Bahasa Isyarat Indonesia</dc:title>
  <dc:creator>Ignatius Benedict</dc:creator>
  <cp:lastModifiedBy>Ignatius Benedict</cp:lastModifiedBy>
  <cp:revision>66</cp:revision>
  <dcterms:created xsi:type="dcterms:W3CDTF">2017-12-28T07:09:36Z</dcterms:created>
  <dcterms:modified xsi:type="dcterms:W3CDTF">2018-01-05T06:09:09Z</dcterms:modified>
</cp:coreProperties>
</file>